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1" r:id="rId2"/>
    <p:sldId id="265" r:id="rId3"/>
    <p:sldId id="272" r:id="rId4"/>
    <p:sldId id="266" r:id="rId5"/>
    <p:sldId id="267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900"/>
    <a:srgbClr val="3333FF"/>
    <a:srgbClr val="3333CC"/>
    <a:srgbClr val="898989"/>
    <a:srgbClr val="356CA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37" autoAdjust="0"/>
  </p:normalViewPr>
  <p:slideViewPr>
    <p:cSldViewPr>
      <p:cViewPr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ED6EFA-F7B6-4D07-89E2-DC5BE2D470F6}" type="doc">
      <dgm:prSet loTypeId="urn:microsoft.com/office/officeart/2005/8/layout/radial4" loCatId="relationship" qsTypeId="urn:microsoft.com/office/officeart/2005/8/quickstyle/3d9" qsCatId="3D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26346BC6-5A84-4D52-87C9-C841AE7727EC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 err="1" smtClean="0"/>
            <a:t>Projekti</a:t>
          </a:r>
          <a:r>
            <a:rPr lang="en-US" b="1" dirty="0" smtClean="0"/>
            <a:t> </a:t>
          </a:r>
          <a:endParaRPr lang="en-US" b="1" dirty="0"/>
        </a:p>
      </dgm:t>
    </dgm:pt>
    <dgm:pt modelId="{8545B367-ECD5-47BC-8F45-D5626E803A43}" type="parTrans" cxnId="{F030659C-D816-4FB8-A19B-8845F66F1F36}">
      <dgm:prSet/>
      <dgm:spPr/>
      <dgm:t>
        <a:bodyPr/>
        <a:lstStyle/>
        <a:p>
          <a:endParaRPr lang="en-US"/>
        </a:p>
      </dgm:t>
    </dgm:pt>
    <dgm:pt modelId="{826C8219-415C-479A-B425-1BB356C00566}" type="sibTrans" cxnId="{F030659C-D816-4FB8-A19B-8845F66F1F36}">
      <dgm:prSet/>
      <dgm:spPr/>
      <dgm:t>
        <a:bodyPr/>
        <a:lstStyle/>
        <a:p>
          <a:endParaRPr lang="en-US"/>
        </a:p>
      </dgm:t>
    </dgm:pt>
    <dgm:pt modelId="{30EF6EFB-0557-4F4C-875F-22C48739B300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 err="1" smtClean="0"/>
            <a:t>Klubi</a:t>
          </a:r>
          <a:r>
            <a:rPr lang="en-US" b="1" dirty="0" smtClean="0"/>
            <a:t> </a:t>
          </a:r>
          <a:r>
            <a:rPr lang="en-US" b="1" dirty="0" err="1" smtClean="0"/>
            <a:t>i</a:t>
          </a:r>
          <a:r>
            <a:rPr lang="en-US" b="1" dirty="0" smtClean="0"/>
            <a:t> </a:t>
          </a:r>
          <a:r>
            <a:rPr lang="en-US" b="1" dirty="0" err="1" smtClean="0"/>
            <a:t>gjelbër</a:t>
          </a:r>
          <a:endParaRPr lang="en-US" b="1" dirty="0"/>
        </a:p>
      </dgm:t>
    </dgm:pt>
    <dgm:pt modelId="{745866CD-F1BD-4142-8648-4950F28CEE33}" type="parTrans" cxnId="{CB115860-4EC5-4DD9-AF05-02A7CC91BF2F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AF879088-90CF-4536-8C7B-E471C65EFEC7}" type="sibTrans" cxnId="{CB115860-4EC5-4DD9-AF05-02A7CC91BF2F}">
      <dgm:prSet/>
      <dgm:spPr/>
      <dgm:t>
        <a:bodyPr/>
        <a:lstStyle/>
        <a:p>
          <a:endParaRPr lang="en-US"/>
        </a:p>
      </dgm:t>
    </dgm:pt>
    <dgm:pt modelId="{78884CAA-2FA9-49EB-A8D6-7ECDDB81F67B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 err="1" smtClean="0"/>
            <a:t>Komuniteti</a:t>
          </a:r>
          <a:r>
            <a:rPr lang="en-US" b="1" dirty="0" smtClean="0"/>
            <a:t> </a:t>
          </a:r>
          <a:endParaRPr lang="en-US" b="1" dirty="0"/>
        </a:p>
      </dgm:t>
    </dgm:pt>
    <dgm:pt modelId="{74CF4FA3-CB95-4057-9752-D3E0D98C7B21}" type="parTrans" cxnId="{A3EB8B7C-E857-4926-813A-08C4A18ACF22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3EEEB4B3-7EB5-4AF2-BD3C-5289D4FB27C7}" type="sibTrans" cxnId="{A3EB8B7C-E857-4926-813A-08C4A18ACF22}">
      <dgm:prSet/>
      <dgm:spPr/>
      <dgm:t>
        <a:bodyPr/>
        <a:lstStyle/>
        <a:p>
          <a:endParaRPr lang="en-US"/>
        </a:p>
      </dgm:t>
    </dgm:pt>
    <dgm:pt modelId="{3189DF71-A8C7-4198-8EF7-68B2FD275F7D}">
      <dgm:prSet/>
      <dgm:spPr>
        <a:solidFill>
          <a:srgbClr val="00B050"/>
        </a:solidFill>
      </dgm:spPr>
      <dgm:t>
        <a:bodyPr/>
        <a:lstStyle/>
        <a:p>
          <a:r>
            <a:rPr lang="en-US" b="1" dirty="0" err="1" smtClean="0"/>
            <a:t>Shkolla</a:t>
          </a:r>
          <a:endParaRPr lang="en-US" b="1" dirty="0"/>
        </a:p>
      </dgm:t>
    </dgm:pt>
    <dgm:pt modelId="{FAC7A9C6-1BE0-4EA6-9AEF-3D9D86946D2A}" type="parTrans" cxnId="{7F7838DC-5C60-40CA-A68B-20A6A6BE9EC5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1C89D008-A1B8-4D44-8C6F-A4155AB3B518}" type="sibTrans" cxnId="{7F7838DC-5C60-40CA-A68B-20A6A6BE9EC5}">
      <dgm:prSet/>
      <dgm:spPr/>
      <dgm:t>
        <a:bodyPr/>
        <a:lstStyle/>
        <a:p>
          <a:endParaRPr lang="en-US"/>
        </a:p>
      </dgm:t>
    </dgm:pt>
    <dgm:pt modelId="{5D35BFB5-C9A3-4370-81F2-2352563B06FB}" type="pres">
      <dgm:prSet presAssocID="{2AED6EFA-F7B6-4D07-89E2-DC5BE2D470F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CE9FB6-AB8C-40DE-B51E-3B426A3BB3A1}" type="pres">
      <dgm:prSet presAssocID="{26346BC6-5A84-4D52-87C9-C841AE7727EC}" presName="centerShape" presStyleLbl="node0" presStyleIdx="0" presStyleCnt="1"/>
      <dgm:spPr/>
      <dgm:t>
        <a:bodyPr/>
        <a:lstStyle/>
        <a:p>
          <a:endParaRPr lang="en-US"/>
        </a:p>
      </dgm:t>
    </dgm:pt>
    <dgm:pt modelId="{945391A7-0CBE-42E0-AAB0-BBE4D342C07F}" type="pres">
      <dgm:prSet presAssocID="{745866CD-F1BD-4142-8648-4950F28CEE33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68E72F5A-A21A-4747-934D-1F6FB2A94BB8}" type="pres">
      <dgm:prSet presAssocID="{30EF6EFB-0557-4F4C-875F-22C48739B30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47C7F-06AF-49B1-8020-A3A9D286C1C8}" type="pres">
      <dgm:prSet presAssocID="{FAC7A9C6-1BE0-4EA6-9AEF-3D9D86946D2A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808A0515-E532-4A84-A72C-4B9651EFEB28}" type="pres">
      <dgm:prSet presAssocID="{3189DF71-A8C7-4198-8EF7-68B2FD275F7D}" presName="node" presStyleLbl="node1" presStyleIdx="1" presStyleCnt="3" custRadScaleRad="100581" custRadScaleInc="-102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3CF635-3DA0-47B9-85C7-C2E71B79967E}" type="pres">
      <dgm:prSet presAssocID="{74CF4FA3-CB95-4057-9752-D3E0D98C7B21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12610D2F-D57D-4D3E-9003-E78F4E20316F}" type="pres">
      <dgm:prSet presAssocID="{78884CAA-2FA9-49EB-A8D6-7ECDDB81F67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7247E3-30CA-4A85-B6D3-6AA949E5FA29}" type="presOf" srcId="{FAC7A9C6-1BE0-4EA6-9AEF-3D9D86946D2A}" destId="{D9B47C7F-06AF-49B1-8020-A3A9D286C1C8}" srcOrd="0" destOrd="0" presId="urn:microsoft.com/office/officeart/2005/8/layout/radial4"/>
    <dgm:cxn modelId="{5A519D63-9570-4380-8BBB-BBCB61427F24}" type="presOf" srcId="{30EF6EFB-0557-4F4C-875F-22C48739B300}" destId="{68E72F5A-A21A-4747-934D-1F6FB2A94BB8}" srcOrd="0" destOrd="0" presId="urn:microsoft.com/office/officeart/2005/8/layout/radial4"/>
    <dgm:cxn modelId="{8B3EDC18-C4D8-40A1-B326-87119257A787}" type="presOf" srcId="{2AED6EFA-F7B6-4D07-89E2-DC5BE2D470F6}" destId="{5D35BFB5-C9A3-4370-81F2-2352563B06FB}" srcOrd="0" destOrd="0" presId="urn:microsoft.com/office/officeart/2005/8/layout/radial4"/>
    <dgm:cxn modelId="{DE34BD80-32F9-451E-A9DF-FF169869FCDD}" type="presOf" srcId="{26346BC6-5A84-4D52-87C9-C841AE7727EC}" destId="{5CCE9FB6-AB8C-40DE-B51E-3B426A3BB3A1}" srcOrd="0" destOrd="0" presId="urn:microsoft.com/office/officeart/2005/8/layout/radial4"/>
    <dgm:cxn modelId="{1A399BA7-FA31-4AC8-87ED-37BB115D6560}" type="presOf" srcId="{74CF4FA3-CB95-4057-9752-D3E0D98C7B21}" destId="{BB3CF635-3DA0-47B9-85C7-C2E71B79967E}" srcOrd="0" destOrd="0" presId="urn:microsoft.com/office/officeart/2005/8/layout/radial4"/>
    <dgm:cxn modelId="{F030659C-D816-4FB8-A19B-8845F66F1F36}" srcId="{2AED6EFA-F7B6-4D07-89E2-DC5BE2D470F6}" destId="{26346BC6-5A84-4D52-87C9-C841AE7727EC}" srcOrd="0" destOrd="0" parTransId="{8545B367-ECD5-47BC-8F45-D5626E803A43}" sibTransId="{826C8219-415C-479A-B425-1BB356C00566}"/>
    <dgm:cxn modelId="{91A5C365-22CA-4047-A1AB-90181E6D9774}" type="presOf" srcId="{745866CD-F1BD-4142-8648-4950F28CEE33}" destId="{945391A7-0CBE-42E0-AAB0-BBE4D342C07F}" srcOrd="0" destOrd="0" presId="urn:microsoft.com/office/officeart/2005/8/layout/radial4"/>
    <dgm:cxn modelId="{BC88CD72-3379-4269-A3C6-8BF6FCCF05D6}" type="presOf" srcId="{3189DF71-A8C7-4198-8EF7-68B2FD275F7D}" destId="{808A0515-E532-4A84-A72C-4B9651EFEB28}" srcOrd="0" destOrd="0" presId="urn:microsoft.com/office/officeart/2005/8/layout/radial4"/>
    <dgm:cxn modelId="{CB115860-4EC5-4DD9-AF05-02A7CC91BF2F}" srcId="{26346BC6-5A84-4D52-87C9-C841AE7727EC}" destId="{30EF6EFB-0557-4F4C-875F-22C48739B300}" srcOrd="0" destOrd="0" parTransId="{745866CD-F1BD-4142-8648-4950F28CEE33}" sibTransId="{AF879088-90CF-4536-8C7B-E471C65EFEC7}"/>
    <dgm:cxn modelId="{861427AF-6082-4FBB-A676-AB3C110A12CC}" type="presOf" srcId="{78884CAA-2FA9-49EB-A8D6-7ECDDB81F67B}" destId="{12610D2F-D57D-4D3E-9003-E78F4E20316F}" srcOrd="0" destOrd="0" presId="urn:microsoft.com/office/officeart/2005/8/layout/radial4"/>
    <dgm:cxn modelId="{A3EB8B7C-E857-4926-813A-08C4A18ACF22}" srcId="{26346BC6-5A84-4D52-87C9-C841AE7727EC}" destId="{78884CAA-2FA9-49EB-A8D6-7ECDDB81F67B}" srcOrd="2" destOrd="0" parTransId="{74CF4FA3-CB95-4057-9752-D3E0D98C7B21}" sibTransId="{3EEEB4B3-7EB5-4AF2-BD3C-5289D4FB27C7}"/>
    <dgm:cxn modelId="{7F7838DC-5C60-40CA-A68B-20A6A6BE9EC5}" srcId="{26346BC6-5A84-4D52-87C9-C841AE7727EC}" destId="{3189DF71-A8C7-4198-8EF7-68B2FD275F7D}" srcOrd="1" destOrd="0" parTransId="{FAC7A9C6-1BE0-4EA6-9AEF-3D9D86946D2A}" sibTransId="{1C89D008-A1B8-4D44-8C6F-A4155AB3B518}"/>
    <dgm:cxn modelId="{5075F341-E733-4B9D-AD97-136A690E1B55}" type="presParOf" srcId="{5D35BFB5-C9A3-4370-81F2-2352563B06FB}" destId="{5CCE9FB6-AB8C-40DE-B51E-3B426A3BB3A1}" srcOrd="0" destOrd="0" presId="urn:microsoft.com/office/officeart/2005/8/layout/radial4"/>
    <dgm:cxn modelId="{9774862E-4F83-4ED6-A619-1F1F9C09EB79}" type="presParOf" srcId="{5D35BFB5-C9A3-4370-81F2-2352563B06FB}" destId="{945391A7-0CBE-42E0-AAB0-BBE4D342C07F}" srcOrd="1" destOrd="0" presId="urn:microsoft.com/office/officeart/2005/8/layout/radial4"/>
    <dgm:cxn modelId="{B44FA0F0-389D-4A64-A688-55E8C540E79A}" type="presParOf" srcId="{5D35BFB5-C9A3-4370-81F2-2352563B06FB}" destId="{68E72F5A-A21A-4747-934D-1F6FB2A94BB8}" srcOrd="2" destOrd="0" presId="urn:microsoft.com/office/officeart/2005/8/layout/radial4"/>
    <dgm:cxn modelId="{DF74A3AC-0EAB-40AE-B8AA-DDF5D4B588AB}" type="presParOf" srcId="{5D35BFB5-C9A3-4370-81F2-2352563B06FB}" destId="{D9B47C7F-06AF-49B1-8020-A3A9D286C1C8}" srcOrd="3" destOrd="0" presId="urn:microsoft.com/office/officeart/2005/8/layout/radial4"/>
    <dgm:cxn modelId="{296DD83A-E936-40E9-876E-218DC3731B92}" type="presParOf" srcId="{5D35BFB5-C9A3-4370-81F2-2352563B06FB}" destId="{808A0515-E532-4A84-A72C-4B9651EFEB28}" srcOrd="4" destOrd="0" presId="urn:microsoft.com/office/officeart/2005/8/layout/radial4"/>
    <dgm:cxn modelId="{F11F6741-38B4-4949-9EF3-2B6718101944}" type="presParOf" srcId="{5D35BFB5-C9A3-4370-81F2-2352563B06FB}" destId="{BB3CF635-3DA0-47B9-85C7-C2E71B79967E}" srcOrd="5" destOrd="0" presId="urn:microsoft.com/office/officeart/2005/8/layout/radial4"/>
    <dgm:cxn modelId="{09EC234F-8C51-471B-878F-F23F39DCF39F}" type="presParOf" srcId="{5D35BFB5-C9A3-4370-81F2-2352563B06FB}" destId="{12610D2F-D57D-4D3E-9003-E78F4E20316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CE9FB6-AB8C-40DE-B51E-3B426A3BB3A1}">
      <dsp:nvSpPr>
        <dsp:cNvPr id="0" name=""/>
        <dsp:cNvSpPr/>
      </dsp:nvSpPr>
      <dsp:spPr>
        <a:xfrm>
          <a:off x="1038986" y="842209"/>
          <a:ext cx="706215" cy="706215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  <a:sp3d extrusionH="28000" prstMaterial="matte"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/>
            <a:t>Projekti</a:t>
          </a:r>
          <a:r>
            <a:rPr lang="en-US" sz="1100" b="1" kern="1200" dirty="0" smtClean="0"/>
            <a:t> </a:t>
          </a:r>
          <a:endParaRPr lang="en-US" sz="1100" b="1" kern="1200" dirty="0"/>
        </a:p>
      </dsp:txBody>
      <dsp:txXfrm>
        <a:off x="1038986" y="842209"/>
        <a:ext cx="706215" cy="706215"/>
      </dsp:txXfrm>
    </dsp:sp>
    <dsp:sp modelId="{945391A7-0CBE-42E0-AAB0-BBE4D342C07F}">
      <dsp:nvSpPr>
        <dsp:cNvPr id="0" name=""/>
        <dsp:cNvSpPr/>
      </dsp:nvSpPr>
      <dsp:spPr>
        <a:xfrm rot="12900000">
          <a:off x="583985" y="718604"/>
          <a:ext cx="542030" cy="201271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72F5A-A21A-4747-934D-1F6FB2A94BB8}">
      <dsp:nvSpPr>
        <dsp:cNvPr id="0" name=""/>
        <dsp:cNvSpPr/>
      </dsp:nvSpPr>
      <dsp:spPr>
        <a:xfrm>
          <a:off x="297545" y="395430"/>
          <a:ext cx="670905" cy="536724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/>
            <a:t>Klubi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i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gjelbër</a:t>
          </a:r>
          <a:endParaRPr lang="en-US" sz="1000" b="1" kern="1200" dirty="0"/>
        </a:p>
      </dsp:txBody>
      <dsp:txXfrm>
        <a:off x="297545" y="395430"/>
        <a:ext cx="670905" cy="536724"/>
      </dsp:txXfrm>
    </dsp:sp>
    <dsp:sp modelId="{D9B47C7F-06AF-49B1-8020-A3A9D286C1C8}">
      <dsp:nvSpPr>
        <dsp:cNvPr id="0" name=""/>
        <dsp:cNvSpPr/>
      </dsp:nvSpPr>
      <dsp:spPr>
        <a:xfrm rot="15830892">
          <a:off x="1047967" y="439963"/>
          <a:ext cx="547118" cy="201271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A0515-E532-4A84-A72C-4B9651EFEB28}">
      <dsp:nvSpPr>
        <dsp:cNvPr id="0" name=""/>
        <dsp:cNvSpPr/>
      </dsp:nvSpPr>
      <dsp:spPr>
        <a:xfrm>
          <a:off x="956758" y="253"/>
          <a:ext cx="670905" cy="536724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/>
            <a:t>Shkolla</a:t>
          </a:r>
          <a:endParaRPr lang="en-US" sz="1000" b="1" kern="1200" dirty="0"/>
        </a:p>
      </dsp:txBody>
      <dsp:txXfrm>
        <a:off x="956758" y="253"/>
        <a:ext cx="670905" cy="536724"/>
      </dsp:txXfrm>
    </dsp:sp>
    <dsp:sp modelId="{BB3CF635-3DA0-47B9-85C7-C2E71B79967E}">
      <dsp:nvSpPr>
        <dsp:cNvPr id="0" name=""/>
        <dsp:cNvSpPr/>
      </dsp:nvSpPr>
      <dsp:spPr>
        <a:xfrm rot="19500000">
          <a:off x="1658172" y="718604"/>
          <a:ext cx="542030" cy="201271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10D2F-D57D-4D3E-9003-E78F4E20316F}">
      <dsp:nvSpPr>
        <dsp:cNvPr id="0" name=""/>
        <dsp:cNvSpPr/>
      </dsp:nvSpPr>
      <dsp:spPr>
        <a:xfrm>
          <a:off x="1815737" y="395430"/>
          <a:ext cx="670905" cy="536724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/>
            <a:t>Komuniteti</a:t>
          </a:r>
          <a:r>
            <a:rPr lang="en-US" sz="1000" b="1" kern="1200" dirty="0" smtClean="0"/>
            <a:t> </a:t>
          </a:r>
          <a:endParaRPr lang="en-US" sz="1000" b="1" kern="1200" dirty="0"/>
        </a:p>
      </dsp:txBody>
      <dsp:txXfrm>
        <a:off x="1815737" y="395430"/>
        <a:ext cx="670905" cy="536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155E3C-7007-4E53-A183-1D85D836A4FA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6312A75-9564-412E-92F8-634B7CC81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46502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b="1" u="sng" smtClean="0">
                <a:solidFill>
                  <a:srgbClr val="FF0000"/>
                </a:solidFill>
              </a:rPr>
              <a:t>To embed a project resource or materials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solidFill>
                  <a:schemeClr val="tx2"/>
                </a:solidFill>
              </a:rPr>
              <a:t>Have the resource document available. From the </a:t>
            </a:r>
            <a:r>
              <a:rPr lang="en-US" b="1" smtClean="0">
                <a:solidFill>
                  <a:schemeClr val="tx2"/>
                </a:solidFill>
              </a:rPr>
              <a:t>Insert</a:t>
            </a:r>
            <a:r>
              <a:rPr lang="en-US" smtClean="0">
                <a:solidFill>
                  <a:schemeClr val="tx2"/>
                </a:solidFill>
              </a:rPr>
              <a:t> menu choose </a:t>
            </a:r>
            <a:r>
              <a:rPr lang="en-US" b="1" smtClean="0">
                <a:solidFill>
                  <a:schemeClr val="tx2"/>
                </a:solidFill>
              </a:rPr>
              <a:t>Object</a:t>
            </a:r>
            <a:r>
              <a:rPr lang="en-US" smtClean="0">
                <a:solidFill>
                  <a:schemeClr val="tx2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solidFill>
                  <a:schemeClr val="tx2"/>
                </a:solidFill>
              </a:rPr>
              <a:t>Select </a:t>
            </a:r>
            <a:r>
              <a:rPr lang="en-US" b="1" smtClean="0">
                <a:solidFill>
                  <a:schemeClr val="tx2"/>
                </a:solidFill>
              </a:rPr>
              <a:t>Create from File…</a:t>
            </a:r>
            <a:r>
              <a:rPr lang="en-US" smtClean="0">
                <a:solidFill>
                  <a:schemeClr val="tx2"/>
                </a:solidFill>
              </a:rPr>
              <a:t> and click </a:t>
            </a:r>
            <a:r>
              <a:rPr lang="en-US" b="1" smtClean="0">
                <a:solidFill>
                  <a:schemeClr val="tx2"/>
                </a:solidFill>
              </a:rPr>
              <a:t>Browse…</a:t>
            </a:r>
            <a:r>
              <a:rPr lang="en-US" smtClean="0">
                <a:solidFill>
                  <a:schemeClr val="tx2"/>
                </a:solidFill>
              </a:rPr>
              <a:t>.</a:t>
            </a:r>
            <a:r>
              <a:rPr lang="en-US" b="1" smtClean="0">
                <a:solidFill>
                  <a:schemeClr val="tx2"/>
                </a:solidFill>
              </a:rPr>
              <a:t>  </a:t>
            </a:r>
            <a:r>
              <a:rPr lang="en-US" smtClean="0">
                <a:solidFill>
                  <a:schemeClr val="tx2"/>
                </a:solidFill>
              </a:rPr>
              <a:t>Find the file you want to include and click </a:t>
            </a:r>
            <a:r>
              <a:rPr lang="en-US" b="1" smtClean="0">
                <a:solidFill>
                  <a:schemeClr val="tx2"/>
                </a:solidFill>
              </a:rPr>
              <a:t>OK</a:t>
            </a:r>
            <a:r>
              <a:rPr lang="en-US" smtClean="0">
                <a:solidFill>
                  <a:schemeClr val="tx2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solidFill>
                  <a:schemeClr val="tx2"/>
                </a:solidFill>
              </a:rPr>
              <a:t>Select </a:t>
            </a:r>
            <a:r>
              <a:rPr lang="en-US" b="1" smtClean="0">
                <a:solidFill>
                  <a:schemeClr val="tx2"/>
                </a:solidFill>
              </a:rPr>
              <a:t>Display as icon</a:t>
            </a:r>
            <a:r>
              <a:rPr lang="en-US" smtClean="0">
                <a:solidFill>
                  <a:schemeClr val="tx2"/>
                </a:solidFill>
              </a:rPr>
              <a:t> and click </a:t>
            </a:r>
            <a:r>
              <a:rPr lang="en-US" b="1" smtClean="0">
                <a:solidFill>
                  <a:schemeClr val="tx2"/>
                </a:solidFill>
              </a:rPr>
              <a:t>Change Icon…</a:t>
            </a:r>
            <a:r>
              <a:rPr lang="en-US" smtClean="0">
                <a:solidFill>
                  <a:schemeClr val="tx2"/>
                </a:solidFill>
              </a:rPr>
              <a:t> and add a suitable caption.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solidFill>
                  <a:schemeClr val="tx2"/>
                </a:solidFill>
              </a:rPr>
              <a:t>Click </a:t>
            </a:r>
            <a:r>
              <a:rPr lang="en-US" b="1" smtClean="0">
                <a:solidFill>
                  <a:schemeClr val="tx2"/>
                </a:solidFill>
              </a:rPr>
              <a:t>OK</a:t>
            </a:r>
            <a:r>
              <a:rPr lang="en-US" smtClean="0">
                <a:solidFill>
                  <a:schemeClr val="tx2"/>
                </a:solidFill>
              </a:rPr>
              <a:t> to add the caption and click </a:t>
            </a:r>
            <a:r>
              <a:rPr lang="en-US" b="1" smtClean="0">
                <a:solidFill>
                  <a:schemeClr val="tx2"/>
                </a:solidFill>
              </a:rPr>
              <a:t>OK </a:t>
            </a:r>
            <a:r>
              <a:rPr lang="en-US" smtClean="0">
                <a:solidFill>
                  <a:schemeClr val="tx2"/>
                </a:solidFill>
              </a:rPr>
              <a:t>to embed the file. </a:t>
            </a:r>
            <a:r>
              <a:rPr lang="en-GB" smtClean="0">
                <a:solidFill>
                  <a:schemeClr val="tx2"/>
                </a:solidFill>
              </a:rPr>
              <a:t>Use the </a:t>
            </a:r>
            <a:r>
              <a:rPr lang="en-GB" b="1" smtClean="0">
                <a:solidFill>
                  <a:schemeClr val="tx2"/>
                </a:solidFill>
              </a:rPr>
              <a:t>Action</a:t>
            </a:r>
            <a:r>
              <a:rPr lang="en-GB" smtClean="0">
                <a:solidFill>
                  <a:schemeClr val="tx2"/>
                </a:solidFill>
              </a:rPr>
              <a:t> button on the Insert ribbon to activate the object.</a:t>
            </a:r>
          </a:p>
          <a:p>
            <a:pPr eaLnBrk="1" hangingPunct="1">
              <a:spcBef>
                <a:spcPct val="0"/>
              </a:spcBef>
            </a:pPr>
            <a:endParaRPr lang="en-GB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smtClean="0">
                <a:solidFill>
                  <a:schemeClr val="tx2"/>
                </a:solidFill>
              </a:rPr>
              <a:t>Use Hyperlinks to link to websites, audio and video that show . </a:t>
            </a:r>
            <a:r>
              <a:rPr lang="en-GB" b="1" smtClean="0">
                <a:solidFill>
                  <a:schemeClr val="tx2"/>
                </a:solidFill>
              </a:rPr>
              <a:t>Do not embed video or audio, </a:t>
            </a:r>
            <a:r>
              <a:rPr lang="en-GB" smtClean="0">
                <a:solidFill>
                  <a:schemeClr val="tx2"/>
                </a:solidFill>
              </a:rPr>
              <a:t>use links to video hosting sites or your school site.</a:t>
            </a:r>
            <a:endParaRPr lang="en-US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r>
              <a:rPr lang="en-US" smtClean="0">
                <a:solidFill>
                  <a:srgbClr val="000000"/>
                </a:solidFill>
              </a:rPr>
              <a:t>Open the Word documents by double clicking the icons. Clicking Save in Word will save the changes.</a:t>
            </a:r>
          </a:p>
          <a:p>
            <a:pPr eaLnBrk="1" hangingPunct="1">
              <a:spcBef>
                <a:spcPct val="0"/>
              </a:spcBef>
            </a:pPr>
            <a:endParaRPr lang="en-GB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smtClean="0"/>
              <a:t>Please ensure that you have the full permission to use any images and video, as this project will be in the public domain.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DDF98B-EDDC-4699-A2A5-8DFFD6C0AEC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917B90-6798-4BEF-A1E5-8F3821855E1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19227-6459-4E35-841F-3C5539CBE663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F2D15-7894-482E-8E44-C77845E47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148-5CF4-4A23-9D31-C27650BF7C42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B7C3B-0023-4CF0-B8D6-D19AC067A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B2E71-8BA3-43BC-86A8-66058AB90AA9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C1BB6-B9A1-477A-8CD3-BC909BEDE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3" y="798513"/>
            <a:ext cx="7653337" cy="588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 rot="16200000">
            <a:off x="3590925" y="1879601"/>
            <a:ext cx="1404937" cy="8177212"/>
          </a:xfrm>
          <a:prstGeom prst="rect">
            <a:avLst/>
          </a:prstGeom>
          <a:gradFill flip="none" rotWithShape="1">
            <a:gsLst>
              <a:gs pos="1000">
                <a:srgbClr val="ABD9E9"/>
              </a:gs>
              <a:gs pos="100000">
                <a:prstClr val="white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6375" y="5500688"/>
            <a:ext cx="11557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95282"/>
            <a:ext cx="8229600" cy="503237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>
              <a:defRPr lang="en-US" sz="4000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58244"/>
            <a:ext cx="8229600" cy="5287963"/>
          </a:xfrm>
          <a:prstGeom prst="rect">
            <a:avLst/>
          </a:prstGeom>
        </p:spPr>
        <p:txBody>
          <a:bodyPr/>
          <a:lstStyle>
            <a:lvl1pPr marL="342900" indent="-342900">
              <a:defRPr lang="en-US" sz="320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Font typeface="Arial"/>
              <a:buChar char="•"/>
              <a:defRPr lang="en-US" sz="280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en-US" sz="240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defRPr lang="en-US" sz="200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>
              <a:defRPr lang="en-US" sz="200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A9595-F2DF-42D0-B1AD-5197B973AC41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A355A-F718-44BD-AE8B-134BA0123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4D076-28A1-4648-95B8-829F4AD48DDA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72ECB-5602-4F72-BC65-5557B25CD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C3C72-B697-45D8-B1D9-5FEEF642E771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43F32-2A09-4FCC-847C-7E25D980D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41E5D-D425-4075-A54F-09662CA7CC74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D09DD-3AD7-4F10-8899-8954E2901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13A95-2ADF-4509-AA37-927A77F8B6A2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D0198-0078-4711-8104-97D446144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DC72C-66DE-449E-A020-7C1B9F638359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A5DFB-B82D-48F0-8962-3E4288FF8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ABF19-B5B1-42E5-BFC1-7E17A0562DFC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D975D-BC7F-4017-8661-87410E2C7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11705-F22D-4AB9-9E5A-6C8BBEA942F3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41548-76B6-4D13-A377-DABD07652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CCF1BC-C60C-4937-BD35-9A87CFE03E4A}" type="datetimeFigureOut">
              <a:rPr lang="en-US"/>
              <a:pPr>
                <a:defRPr/>
              </a:pPr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671EC0-5354-473F-9BDC-E716DAE22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://www.greenschoolprishtine.weebly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epa.gov/waste/basic-solid.htm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hyperlink" Target="http://www.recylewasteproducts.com/" TargetMode="External"/><Relationship Id="rId4" Type="http://schemas.openxmlformats.org/officeDocument/2006/relationships/hyperlink" Target="http://www.mjedis.tv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youtu.be/kadGdi4rbEY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://www.youtube.com/watch?v=8QaKtXvI_dk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pn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Office_Word_Document1.docx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 txBox="1">
            <a:spLocks/>
          </p:cNvSpPr>
          <p:nvPr/>
        </p:nvSpPr>
        <p:spPr bwMode="auto">
          <a:xfrm>
            <a:off x="468313" y="2041525"/>
            <a:ext cx="822007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5400">
                <a:solidFill>
                  <a:srgbClr val="356CA5"/>
                </a:solidFill>
                <a:latin typeface="Segoe"/>
                <a:ea typeface="ＭＳ Ｐゴシック" pitchFamily="34" charset="-128"/>
              </a:rPr>
              <a:t>Forumi i par</a:t>
            </a:r>
            <a:r>
              <a:rPr lang="sq-AL" sz="5400">
                <a:solidFill>
                  <a:srgbClr val="356CA5"/>
                </a:solidFill>
                <a:ea typeface="ＭＳ Ｐゴシック" pitchFamily="34" charset="-128"/>
              </a:rPr>
              <a:t>ë</a:t>
            </a:r>
            <a:r>
              <a:rPr lang="en-US" sz="5400">
                <a:solidFill>
                  <a:srgbClr val="356CA5"/>
                </a:solidFill>
                <a:ea typeface="ＭＳ Ｐゴシック" pitchFamily="34" charset="-128"/>
              </a:rPr>
              <a:t> i m</a:t>
            </a:r>
            <a:r>
              <a:rPr lang="sq-AL" sz="5400">
                <a:solidFill>
                  <a:srgbClr val="356CA5"/>
                </a:solidFill>
                <a:ea typeface="ＭＳ Ｐゴシック" pitchFamily="34" charset="-128"/>
              </a:rPr>
              <a:t>ë</a:t>
            </a:r>
            <a:r>
              <a:rPr lang="en-US" sz="5400">
                <a:solidFill>
                  <a:srgbClr val="356CA5"/>
                </a:solidFill>
                <a:ea typeface="ＭＳ Ｐゴシック" pitchFamily="34" charset="-128"/>
              </a:rPr>
              <a:t>suesve inovator</a:t>
            </a:r>
            <a:r>
              <a:rPr lang="sq-AL" sz="5400">
                <a:solidFill>
                  <a:srgbClr val="356CA5"/>
                </a:solidFill>
                <a:ea typeface="ＭＳ Ｐゴシック" pitchFamily="34" charset="-128"/>
              </a:rPr>
              <a:t>ë</a:t>
            </a:r>
            <a:endParaRPr lang="en-US" sz="5400">
              <a:solidFill>
                <a:srgbClr val="356CA5"/>
              </a:solidFill>
              <a:latin typeface="Segoe"/>
              <a:ea typeface="ＭＳ Ｐゴシック" pitchFamily="34" charset="-128"/>
            </a:endParaRPr>
          </a:p>
        </p:txBody>
      </p:sp>
      <p:sp>
        <p:nvSpPr>
          <p:cNvPr id="15363" name="Text Placeholder 2"/>
          <p:cNvSpPr txBox="1">
            <a:spLocks/>
          </p:cNvSpPr>
          <p:nvPr/>
        </p:nvSpPr>
        <p:spPr bwMode="auto">
          <a:xfrm>
            <a:off x="2916238" y="4179888"/>
            <a:ext cx="52911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None/>
            </a:pPr>
            <a:r>
              <a:rPr lang="en-US">
                <a:solidFill>
                  <a:srgbClr val="000000"/>
                </a:solidFill>
                <a:latin typeface="Segoe"/>
                <a:ea typeface="ＭＳ Ｐゴシック" pitchFamily="34" charset="-128"/>
              </a:rPr>
              <a:t>	Data:20.II.2012	     Vendi : Prishtinë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a-DK" dirty="0"/>
              <a:t>Turne Klas</a:t>
            </a:r>
            <a:r>
              <a:rPr lang="sq-AL" dirty="0"/>
              <a:t>ë</a:t>
            </a:r>
            <a:r>
              <a:rPr lang="sq-AL" dirty="0">
                <a:solidFill>
                  <a:srgbClr val="356CA5"/>
                </a:solidFill>
              </a:rPr>
              <a:t> </a:t>
            </a:r>
            <a:r>
              <a:rPr lang="da-DK" dirty="0"/>
              <a:t>Virtuele  – TKV</a:t>
            </a:r>
          </a:p>
          <a:p>
            <a:pPr fontAlgn="auto">
              <a:spcAft>
                <a:spcPts val="0"/>
              </a:spcAft>
              <a:defRPr/>
            </a:pPr>
            <a:r>
              <a:rPr dirty="0" err="1" smtClean="0"/>
              <a:t>Forumi</a:t>
            </a:r>
            <a:r>
              <a:rPr dirty="0" smtClean="0"/>
              <a:t> </a:t>
            </a:r>
            <a:r>
              <a:rPr dirty="0" err="1" smtClean="0"/>
              <a:t>i</a:t>
            </a:r>
            <a:r>
              <a:rPr dirty="0" smtClean="0"/>
              <a:t> Par</a:t>
            </a:r>
            <a:r>
              <a:rPr lang="sq-AL" dirty="0" smtClean="0"/>
              <a:t>ë</a:t>
            </a:r>
            <a:r>
              <a:rPr dirty="0" smtClean="0"/>
              <a:t> </a:t>
            </a:r>
            <a:r>
              <a:rPr dirty="0" err="1" smtClean="0"/>
              <a:t>i</a:t>
            </a:r>
            <a:r>
              <a:rPr dirty="0" smtClean="0"/>
              <a:t> M</a:t>
            </a:r>
            <a:r>
              <a:rPr lang="sq-AL" dirty="0" smtClean="0"/>
              <a:t>ë</a:t>
            </a:r>
            <a:r>
              <a:rPr dirty="0" err="1" smtClean="0"/>
              <a:t>suesve</a:t>
            </a:r>
            <a:r>
              <a:rPr dirty="0" smtClean="0"/>
              <a:t> </a:t>
            </a:r>
            <a:r>
              <a:rPr dirty="0" err="1"/>
              <a:t>I</a:t>
            </a:r>
            <a:r>
              <a:rPr dirty="0" err="1" smtClean="0"/>
              <a:t>novator</a:t>
            </a:r>
            <a:r>
              <a:rPr lang="sq-AL" dirty="0" smtClean="0"/>
              <a:t>ë</a:t>
            </a:r>
            <a:endParaRPr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350963" y="4221163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320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lang="en-US" sz="280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40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00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200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>
                <a:solidFill>
                  <a:schemeClr val="tx1">
                    <a:tint val="75000"/>
                  </a:schemeClr>
                </a:solidFill>
              </a:rPr>
              <a:t>R</a:t>
            </a:r>
            <a:r>
              <a:rPr lang="mk-MK">
                <a:solidFill>
                  <a:schemeClr val="tx1">
                    <a:tint val="75000"/>
                  </a:schemeClr>
                </a:solidFill>
              </a:rPr>
              <a:t>.</a:t>
            </a:r>
            <a:r>
              <a:rPr>
                <a:solidFill>
                  <a:schemeClr val="tx1">
                    <a:tint val="75000"/>
                  </a:schemeClr>
                </a:solidFill>
              </a:rPr>
              <a:t> e </a:t>
            </a:r>
            <a:r>
              <a:rPr err="1">
                <a:solidFill>
                  <a:schemeClr val="tx1">
                    <a:tint val="75000"/>
                  </a:schemeClr>
                </a:solidFill>
              </a:rPr>
              <a:t>Kosov</a:t>
            </a:r>
            <a:r>
              <a:rPr lang="sq-AL">
                <a:solidFill>
                  <a:srgbClr val="898989"/>
                </a:solidFill>
              </a:rPr>
              <a:t>ë</a:t>
            </a:r>
            <a:r>
              <a:rPr>
                <a:solidFill>
                  <a:srgbClr val="898989"/>
                </a:solidFill>
              </a:rPr>
              <a:t>s</a:t>
            </a:r>
            <a:endParaRPr lang="da-DK">
              <a:solidFill>
                <a:srgbClr val="898989"/>
              </a:solidFill>
            </a:endParaRPr>
          </a:p>
        </p:txBody>
      </p:sp>
      <p:pic>
        <p:nvPicPr>
          <p:cNvPr id="16387" name="Picture 4" descr="http://a5.sphotos.ak.fbcdn.net/hphotos-ak-snc7/s720x720/390689_117750548337930_100003089569100_104800_201668000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404813"/>
            <a:ext cx="12239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Placeholder 2"/>
          <p:cNvSpPr txBox="1">
            <a:spLocks/>
          </p:cNvSpPr>
          <p:nvPr/>
        </p:nvSpPr>
        <p:spPr bwMode="auto">
          <a:xfrm>
            <a:off x="2195513" y="4868863"/>
            <a:ext cx="52911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buNone/>
            </a:pPr>
            <a:r>
              <a:rPr lang="en-US">
                <a:solidFill>
                  <a:srgbClr val="000000"/>
                </a:solidFill>
                <a:latin typeface="Segoe"/>
                <a:ea typeface="ＭＳ Ｐゴシック" pitchFamily="34" charset="-128"/>
              </a:rPr>
              <a:t>	Data:20.II.2012	     Vendi : Prishtinë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Content Placeholder 3" descr="klasifikimi i mbeturinave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24975" cy="6858000"/>
          </a:xfrm>
        </p:spPr>
      </p:pic>
      <p:sp>
        <p:nvSpPr>
          <p:cNvPr id="17410" name="Title 4"/>
          <p:cNvSpPr>
            <a:spLocks noGrp="1"/>
          </p:cNvSpPr>
          <p:nvPr>
            <p:ph type="title"/>
          </p:nvPr>
        </p:nvSpPr>
        <p:spPr>
          <a:xfrm>
            <a:off x="4860032" y="188913"/>
            <a:ext cx="4464496" cy="1799927"/>
          </a:xfrm>
        </p:spPr>
        <p:txBody>
          <a:bodyPr/>
          <a:lstStyle/>
          <a:p>
            <a:pPr algn="l"/>
            <a:r>
              <a:rPr lang="da-DK" dirty="0" smtClean="0"/>
              <a:t/>
            </a:r>
            <a:br>
              <a:rPr lang="da-DK" dirty="0" smtClean="0"/>
            </a:br>
            <a:r>
              <a:rPr lang="da-DK" sz="2800" dirty="0" smtClean="0">
                <a:solidFill>
                  <a:srgbClr val="00B050"/>
                </a:solidFill>
              </a:rPr>
              <a:t>Turne Klas</a:t>
            </a:r>
            <a:r>
              <a:rPr lang="sq-AL" sz="2800" dirty="0" smtClean="0">
                <a:solidFill>
                  <a:srgbClr val="00B050"/>
                </a:solidFill>
              </a:rPr>
              <a:t>ë </a:t>
            </a:r>
            <a:r>
              <a:rPr lang="da-DK" sz="2800" dirty="0" smtClean="0">
                <a:solidFill>
                  <a:srgbClr val="00B050"/>
                </a:solidFill>
              </a:rPr>
              <a:t>Virtuele  – TKV   </a:t>
            </a:r>
            <a:br>
              <a:rPr lang="da-DK" sz="2800" dirty="0" smtClean="0">
                <a:solidFill>
                  <a:srgbClr val="00B050"/>
                </a:solidFill>
              </a:rPr>
            </a:br>
            <a:r>
              <a:rPr lang="da-DK" sz="2800" dirty="0" smtClean="0">
                <a:solidFill>
                  <a:srgbClr val="00B050"/>
                </a:solidFill>
              </a:rPr>
              <a:t> Emri i projektit :</a:t>
            </a:r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2800" dirty="0" smtClean="0">
                <a:solidFill>
                  <a:srgbClr val="00B050"/>
                </a:solidFill>
              </a:rPr>
              <a:t>Klasifikimi dhe  riciklimi</a:t>
            </a:r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 txBox="1">
            <a:spLocks/>
          </p:cNvSpPr>
          <p:nvPr/>
        </p:nvSpPr>
        <p:spPr bwMode="auto">
          <a:xfrm>
            <a:off x="395288" y="476250"/>
            <a:ext cx="6913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a-DK" sz="3600">
                <a:latin typeface="Calibri" pitchFamily="34" charset="0"/>
              </a:rPr>
              <a:t>Turne Klas</a:t>
            </a:r>
            <a:r>
              <a:rPr lang="sq-AL" sz="3600">
                <a:latin typeface="Calibri" pitchFamily="34" charset="0"/>
              </a:rPr>
              <a:t>ë</a:t>
            </a:r>
            <a:r>
              <a:rPr lang="sq-AL" sz="3600">
                <a:solidFill>
                  <a:srgbClr val="356CA5"/>
                </a:solidFill>
                <a:latin typeface="Calibri" pitchFamily="34" charset="0"/>
              </a:rPr>
              <a:t> </a:t>
            </a:r>
            <a:r>
              <a:rPr lang="da-DK" sz="3600">
                <a:latin typeface="Calibri" pitchFamily="34" charset="0"/>
              </a:rPr>
              <a:t>Virtuele  – TKV</a:t>
            </a:r>
          </a:p>
          <a:p>
            <a:r>
              <a:rPr lang="en-US" sz="2000">
                <a:latin typeface="Calibri" pitchFamily="34" charset="0"/>
              </a:rPr>
              <a:t>Emri i projektit</a:t>
            </a:r>
            <a:r>
              <a:rPr lang="da-DK" sz="2400">
                <a:latin typeface="Calibri" pitchFamily="34" charset="0"/>
              </a:rPr>
              <a:t>:  </a:t>
            </a:r>
            <a:r>
              <a:rPr lang="da-DK" sz="2400" b="1" u="sng">
                <a:solidFill>
                  <a:srgbClr val="00B050"/>
                </a:solidFill>
                <a:latin typeface="Calibri" pitchFamily="34" charset="0"/>
              </a:rPr>
              <a:t>Klasifikimi dhe riciklimi</a:t>
            </a:r>
            <a:endParaRPr lang="en-US" sz="2400" b="1" u="sng">
              <a:solidFill>
                <a:srgbClr val="00B050"/>
              </a:solidFill>
              <a:latin typeface="Calibri" pitchFamily="34" charset="0"/>
            </a:endParaRPr>
          </a:p>
        </p:txBody>
      </p:sp>
      <p:graphicFrame>
        <p:nvGraphicFramePr>
          <p:cNvPr id="18452" name="Group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96435781"/>
              </p:ext>
            </p:extLst>
          </p:nvPr>
        </p:nvGraphicFramePr>
        <p:xfrm>
          <a:off x="468313" y="1628775"/>
          <a:ext cx="8207375" cy="5256684"/>
        </p:xfrm>
        <a:graphic>
          <a:graphicData uri="http://schemas.openxmlformats.org/drawingml/2006/table">
            <a:tbl>
              <a:tblPr/>
              <a:tblGrid>
                <a:gridCol w="1727200"/>
                <a:gridCol w="6480175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</a:t>
                      </a:r>
                      <a:r>
                        <a:rPr kumimoji="0" lang="sq-A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ë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suesi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(t) /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Arsimtari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(t) </a:t>
                      </a:r>
                    </a:p>
                  </a:txBody>
                  <a:tcPr marL="91443" marR="91443" marT="45713" marB="4571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Mirjeta  Hetemi , Fahrije Uka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Blerim Dalipi,  Besart Ismajli , Antigona Veliu , Ylberina Krasniqi </a:t>
                      </a:r>
                    </a:p>
                  </a:txBody>
                  <a:tcPr marL="91443" marR="91443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Shkolla 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</a:t>
                      </a:r>
                      <a:r>
                        <a:rPr kumimoji="0" lang="sq-AL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ë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rshkrim i shkurt</a:t>
                      </a:r>
                      <a:r>
                        <a:rPr kumimoji="0" lang="sq-AL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ë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 i shkoll</a:t>
                      </a:r>
                      <a:r>
                        <a:rPr kumimoji="0" lang="sq-AL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ë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 suaj </a:t>
                      </a:r>
                      <a:endParaRPr kumimoji="0" lang="en-GB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3" marR="91443" marT="45713" marB="4571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Shkolla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fillore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“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Gjelbër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”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gjendet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pjesën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verilindore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Prishtinës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Është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një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shkollë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vetme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Ballkan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për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nga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ndërtimi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do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jetë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shembull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për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shkollat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tjera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për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nga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ndërtimi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ashtu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nga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aspekti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cilësisë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mësim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ndërtimin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kësaj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shkolle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kontribuan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Komuna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Prishtinës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USAID-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Shkolla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është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ndërtuar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vitin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2009-2010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punën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ka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filluar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1 mars 2011.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Aspektet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unike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shkollës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janë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: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ngrohja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ftohja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gjeotermale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ngrohja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solare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kursimi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ujit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fasada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termike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prej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druri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një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kulm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gjelbër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cili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njëkohësisht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shërben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izolator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Kjo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shkollë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mundëson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nxënësit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mësojnë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një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mjedis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shëndetshëm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gjë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do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ndikojë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përmirësimin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cilësisë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mësimit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zhvillimit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përgjithësi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Shkolla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“E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Gjelbër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”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është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një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shkollë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fillore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mesme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ulët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tani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ka 10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dhoma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mësimi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bibliotekë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tri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kabinete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sallë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edukatës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fizike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hapësira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tjera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ndihmëse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Me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gjithsej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500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nxënës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(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nga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fëmijët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parashkollor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deri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kl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e IX-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).</a:t>
                      </a:r>
                    </a:p>
                  </a:txBody>
                  <a:tcPr marL="91443" marR="91443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Web faqja e shkoll</a:t>
                      </a:r>
                      <a:r>
                        <a:rPr kumimoji="0" lang="sq-A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ë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3" marR="91443" marT="45713" marB="4571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hlinkClick r:id="rId2"/>
                        </a:rPr>
                        <a:t>www.greenschoolprishtine.weebly.com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3" marR="91443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Tema</a:t>
                      </a:r>
                      <a:r>
                        <a:rPr kumimoji="0" lang="mk-M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: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3" marR="91443"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Klasifikim  dhe riciklimi i mbeturinave</a:t>
                      </a:r>
                    </a:p>
                  </a:txBody>
                  <a:tcPr marL="91443" marR="91443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Grupmosha</a:t>
                      </a:r>
                    </a:p>
                  </a:txBody>
                  <a:tcPr marL="91443" marR="91443"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Mosha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13 – 15,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klasët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VIII – IX</a:t>
                      </a:r>
                    </a:p>
                  </a:txBody>
                  <a:tcPr marL="91443" marR="91443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</a:t>
                      </a:r>
                      <a:r>
                        <a:rPr kumimoji="0" lang="sq-A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ë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llimet e projektit: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3" marR="91443"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Qëllimi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projektit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është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vetëdijesimi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nxënësve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komunitetit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rreth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klasifikimit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riciklimit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mbeturinave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Mbrojtja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siguria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mjedisit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jetësor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Qëndrimi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miqësor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ndaj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mjedisit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jetësor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kuptojnë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rëndësinë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riciklimit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përfitimit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Ndërgjegjësimi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mjedisor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(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gjelbër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“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Ambienti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pastër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gjysma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shëndetit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”.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3" marR="91443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5436096" y="5157191"/>
          <a:ext cx="2784188" cy="154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44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650" y="115888"/>
            <a:ext cx="1225550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6" name="Group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64990359"/>
              </p:ext>
            </p:extLst>
          </p:nvPr>
        </p:nvGraphicFramePr>
        <p:xfrm>
          <a:off x="179388" y="1268413"/>
          <a:ext cx="8785225" cy="5669230"/>
        </p:xfrm>
        <a:graphic>
          <a:graphicData uri="http://schemas.openxmlformats.org/drawingml/2006/table">
            <a:tbl>
              <a:tblPr/>
              <a:tblGrid>
                <a:gridCol w="2476500"/>
                <a:gridCol w="6308725"/>
              </a:tblGrid>
              <a:tr h="540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mk-M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q-A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Përshkrim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</a:t>
                      </a:r>
                      <a:r>
                        <a:rPr kumimoji="0" lang="sq-A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projektit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mk-M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q-A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Projektimi i mjedisit mësimor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q-A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/>
                      </a:r>
                      <a:br>
                        <a:rPr kumimoji="0" lang="sq-A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3" marR="91443"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Ky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projekt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është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zhvilluar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një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periudhë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dymujore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Nxënësit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janë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ndarë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grupe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aftësi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ndryshme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Këta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nxënës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kanë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punuar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grupe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shumë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aspekte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seleksionimin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mbeturinave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riciklimin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tyre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informimin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nxënësve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tjerë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prindërve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komunitetit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për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rëndësinë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këtij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projekti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Aktivitetet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kanë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qenë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ndara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strukturuara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ashtu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gjithë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nxënësve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është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dhënë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mundësia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jenë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shumë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aktivë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planifikojnë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realizojnë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fund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vlerësojnë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punën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tyre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Meqë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jemi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shtet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ende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zhvillim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shumë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aspekte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ky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projekt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është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realizuar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për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herë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parë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vendin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kjo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ka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bërë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nxënësit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ndihen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priviligjuar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janë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nismëtarët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këtij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projekti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,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poashtu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ka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bërë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jenë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shumë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përgjegjshëm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projektin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ta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realizojnë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shumë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sukses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Gjatë këtij projekti, nxënësit me punën e tyre janë aktivizuar dhe kanë fituar përvoja  të ndryshme teorike dhe praktike si: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Puna në grupe, bashkëpunimi, shprehja e ideve dhe mendimeve nga nxënësit.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Vëzhgimi i mjediseve 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ë </a:t>
                      </a: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ndotura me mbeturina, përgatitja e planit për aktivitete vullnetare për mbledhjen e mbeturinave, klasifikimin për riciklim si dhe transmetimin e njohurive dhe bashkëpunimin më komunitetin.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Përdorimi i TIK-ut nga nxënësit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webfaqe</a:t>
                      </a: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ndryshme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: </a:t>
                      </a:r>
                      <a:r>
                        <a:rPr kumimoji="0" lang="sq-AL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  <a:hlinkClick r:id="rId3"/>
                        </a:rPr>
                        <a:t>www.epa.gov/waste/basic-solid.htm</a:t>
                      </a: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sq-AL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  <a:hlinkClick r:id="rId4"/>
                        </a:rPr>
                        <a:t>www.mjedis.tv</a:t>
                      </a: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sq-AL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  <a:hlinkClick r:id="rId5"/>
                        </a:rPr>
                        <a:t>www.recylewasteproducts.com</a:t>
                      </a: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www.mbeturinat </a:t>
                      </a:r>
                      <a:r>
                        <a:rPr kumimoji="0" lang="en-US" sz="11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dhe</a:t>
                      </a:r>
                      <a:r>
                        <a:rPr kumimoji="0" 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mjedisi.com , http://www.eco-schools.org</a:t>
                      </a: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 </a:t>
                      </a: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 bë më e le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</a:t>
                      </a: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 shpërndarja e planeve për intervenim, shkëmbimi i njohurive 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ë</a:t>
                      </a: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mes nxënësve, marrja e informatave nga p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ër</a:t>
                      </a: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voja e vendeve të ndryshme.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Në këtë projekt nxënësit fituan përvojën  se si b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ë</a:t>
                      </a: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het puna organizative brenda klasës në 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bashkëpunim mes nxënësve dhe mësimdhënësve, puna organizative jashtë klasës si dhe 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ë</a:t>
                      </a: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bashkëpunim me komunitetin, mbi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gjitha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vetëdijesimi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për mjedisin, shpërndarjen 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 njohurive dhe përvojave edhe jashtë shkollës, kontributin në njohurit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ë</a:t>
                      </a: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mësimore, 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q-A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menaxhuese  </a:t>
                      </a: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dhe hulumtuese.    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3" marR="91443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2627313" y="333375"/>
            <a:ext cx="51847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800">
                <a:latin typeface="Calibri" pitchFamily="34" charset="0"/>
              </a:rPr>
              <a:t>Turne Klas</a:t>
            </a:r>
            <a:r>
              <a:rPr lang="sq-AL" sz="2800">
                <a:latin typeface="Calibri" pitchFamily="34" charset="0"/>
              </a:rPr>
              <a:t>ë</a:t>
            </a:r>
            <a:r>
              <a:rPr lang="sq-AL" sz="2800">
                <a:solidFill>
                  <a:srgbClr val="356CA5"/>
                </a:solidFill>
                <a:latin typeface="Calibri" pitchFamily="34" charset="0"/>
              </a:rPr>
              <a:t> </a:t>
            </a:r>
            <a:r>
              <a:rPr lang="da-DK" sz="2800">
                <a:latin typeface="Calibri" pitchFamily="34" charset="0"/>
              </a:rPr>
              <a:t>Virtuele  – TKV</a:t>
            </a:r>
          </a:p>
          <a:p>
            <a:r>
              <a:rPr lang="en-US" sz="2000">
                <a:latin typeface="Calibri" pitchFamily="34" charset="0"/>
              </a:rPr>
              <a:t>Emri i projektit</a:t>
            </a:r>
            <a:r>
              <a:rPr lang="da-DK" sz="2000">
                <a:latin typeface="Calibri" pitchFamily="34" charset="0"/>
              </a:rPr>
              <a:t>:  </a:t>
            </a:r>
            <a:r>
              <a:rPr lang="da-DK" sz="2000" b="1" u="sng">
                <a:solidFill>
                  <a:srgbClr val="00B050"/>
                </a:solidFill>
                <a:latin typeface="Calibri" pitchFamily="34" charset="0"/>
              </a:rPr>
              <a:t>Klasifikimi dhe riciklimi</a:t>
            </a:r>
            <a:endParaRPr lang="en-US" sz="2000"/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550" y="115888"/>
            <a:ext cx="10096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29769">
            <a:off x="307763" y="4219698"/>
            <a:ext cx="2174875" cy="179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" descr="C:\Documents and Settings\Rexha\Desktop\IMG_1814.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62430">
            <a:off x="352425" y="1936750"/>
            <a:ext cx="2125663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16" name="Group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94763696"/>
              </p:ext>
            </p:extLst>
          </p:nvPr>
        </p:nvGraphicFramePr>
        <p:xfrm>
          <a:off x="250825" y="981075"/>
          <a:ext cx="8353425" cy="5330825"/>
        </p:xfrm>
        <a:graphic>
          <a:graphicData uri="http://schemas.openxmlformats.org/drawingml/2006/table">
            <a:tbl>
              <a:tblPr/>
              <a:tblGrid>
                <a:gridCol w="2278063"/>
                <a:gridCol w="6075362"/>
              </a:tblGrid>
              <a:tr h="533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</a:t>
                      </a:r>
                      <a:r>
                        <a:rPr kumimoji="0" lang="sq-A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Dëshmia e të mësuarit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3" marR="91443"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Programet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aplikative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digjitale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përdorura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: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Microsoft Windows Live Mail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: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Komunikimi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mes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mësimdhënësve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nxënësve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prindërve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rreth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projektit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Microsoft Office Word :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Shkrimi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publikimi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raportit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rreth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projektit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Microsoft Office PowerPoint: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Prezentimi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projektit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Google Search and Images: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Kërkime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vazhdueshme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You Tube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: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Shpërndarje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projektit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Videove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realizuara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kumimoji="0" lang="en-US" sz="11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Mjete</a:t>
                      </a:r>
                      <a:r>
                        <a:rPr kumimoji="0" 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digjitale</a:t>
                      </a:r>
                      <a:r>
                        <a:rPr kumimoji="0" 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: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laptop,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kompjuter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aparat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fotografik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digjital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 flip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kamerë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, LG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plazma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 printer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skaner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këtë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projekt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janë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punuar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disa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video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xhirime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ku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shihet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qartë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se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shkolla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jonë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ka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arritur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t’i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vetëdijesojë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nxënësit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ajo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është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parqitur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komuniteti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me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fletëpalosjeve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ku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është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arritur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një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rezultat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kënaqshëm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për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klasifikimin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riciklimin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mbeturinave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Grumbullimi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dhënave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rreth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udhëzimeve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Punimi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dizajnimi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fletëpalosjeve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Shpërndarja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fletëpalosjeve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tek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nxënësit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Klasifikimi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shtypja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shisheve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plastikës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Grumbullimi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shisheve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plastikës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nga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komuniteti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Mbrojtja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ambientit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jashtë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objektit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shkollor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Informimi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komunitetit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me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fletëpalosjeve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Zbatimi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klasifikimit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nga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komuniteti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Nxënësit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luajtur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një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rol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shumë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rëndësishëm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duke u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angazhuar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intenzivishtë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projekt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Ata duke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përdorur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mjete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 TIK-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arritur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që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sigurojnë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informata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mjaftueshme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rreth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klasifikimit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riciklimit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po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ashtu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arritur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që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me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angazhimet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tyre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shprehin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njohuritë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komuniteti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 Me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këtë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prezentim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jemi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munduar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që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do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pak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bëhemi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model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për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shkollat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tjera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që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këto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metoda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zbatohen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gjithë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territorin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Kosovës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  <a:hlinkClick r:id="rId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hlinkClick r:id="rId3"/>
                        </a:rPr>
                        <a:t>http://youtu.be/kadGdi4rbEY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</a:txBody>
                  <a:tcPr marL="91443" marR="91443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1979613" y="115888"/>
            <a:ext cx="51847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800">
                <a:latin typeface="Calibri" pitchFamily="34" charset="0"/>
              </a:rPr>
              <a:t>Turne Klas</a:t>
            </a:r>
            <a:r>
              <a:rPr lang="sq-AL" sz="2800">
                <a:latin typeface="Calibri" pitchFamily="34" charset="0"/>
              </a:rPr>
              <a:t>ë</a:t>
            </a:r>
            <a:r>
              <a:rPr lang="sq-AL" sz="2800">
                <a:solidFill>
                  <a:srgbClr val="356CA5"/>
                </a:solidFill>
                <a:latin typeface="Calibri" pitchFamily="34" charset="0"/>
              </a:rPr>
              <a:t> </a:t>
            </a:r>
            <a:r>
              <a:rPr lang="da-DK" sz="2800">
                <a:latin typeface="Calibri" pitchFamily="34" charset="0"/>
              </a:rPr>
              <a:t>Virtuele  – TKV</a:t>
            </a:r>
          </a:p>
          <a:p>
            <a:r>
              <a:rPr lang="en-US" sz="2000">
                <a:latin typeface="Calibri" pitchFamily="34" charset="0"/>
              </a:rPr>
              <a:t>Emri i projektit</a:t>
            </a:r>
            <a:r>
              <a:rPr lang="da-DK" sz="2000">
                <a:latin typeface="Calibri" pitchFamily="34" charset="0"/>
              </a:rPr>
              <a:t>:  </a:t>
            </a:r>
            <a:r>
              <a:rPr lang="da-DK" sz="2000" b="1" u="sng">
                <a:solidFill>
                  <a:srgbClr val="00B050"/>
                </a:solidFill>
                <a:latin typeface="Calibri" pitchFamily="34" charset="0"/>
              </a:rPr>
              <a:t>Klasifikimi dhe riciklimi</a:t>
            </a:r>
            <a:endParaRPr lang="en-US" sz="2000"/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82550"/>
            <a:ext cx="11525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 descr="http://www.wired.com/images_blogs/epicenter/2011/11/youtube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975107">
            <a:off x="931302" y="2554083"/>
            <a:ext cx="11747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1" descr="http://t3.gstatic.com/images?q=tbn:ANd9GcQGHHUbIwKlmtAgiZ6SL8UW0_VEZwGuUDlK4oAs1ayjvva5tQVdm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381226">
            <a:off x="536606" y="1253388"/>
            <a:ext cx="16383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84175">
            <a:off x="545655" y="3058503"/>
            <a:ext cx="1696320" cy="137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46" y="1847316"/>
            <a:ext cx="1617340" cy="55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User\Desktop\SDC10390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03" y="4869160"/>
            <a:ext cx="1895305" cy="1274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0" name="Group 5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12474181"/>
              </p:ext>
            </p:extLst>
          </p:nvPr>
        </p:nvGraphicFramePr>
        <p:xfrm>
          <a:off x="179388" y="908050"/>
          <a:ext cx="8424862" cy="5958790"/>
        </p:xfrm>
        <a:graphic>
          <a:graphicData uri="http://schemas.openxmlformats.org/drawingml/2006/table">
            <a:tbl>
              <a:tblPr/>
              <a:tblGrid>
                <a:gridCol w="2220912"/>
                <a:gridCol w="6203950"/>
              </a:tblGrid>
              <a:tr h="5949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Pasurim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njohurive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sq-A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&amp;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</a:t>
                      </a:r>
                      <a:r>
                        <a:rPr kumimoji="0" lang="sq-A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ë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</a:t>
                      </a:r>
                      <a:r>
                        <a:rPr kumimoji="0" lang="sq-A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enduarit Kritik</a:t>
                      </a:r>
                      <a:br>
                        <a:rPr kumimoji="0" lang="sq-A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sq-A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/>
                      </a:r>
                      <a:br>
                        <a:rPr kumimoji="0" lang="sq-A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endParaRPr kumimoji="0" lang="da-DK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</a:t>
                      </a:r>
                      <a:r>
                        <a:rPr kumimoji="0" lang="sq-A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ë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</a:t>
                      </a:r>
                      <a:r>
                        <a:rPr kumimoji="0" lang="sq-A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ë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suarit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</a:t>
                      </a:r>
                      <a:r>
                        <a:rPr kumimoji="0" lang="sq-A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ërtej klas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</a:t>
                      </a:r>
                      <a:r>
                        <a:rPr kumimoji="0" lang="sq-A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/>
                      </a:r>
                      <a:br>
                        <a:rPr kumimoji="0" lang="sq-A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sq-A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/>
                      </a:r>
                      <a:br>
                        <a:rPr kumimoji="0" lang="sq-A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endParaRPr kumimoji="0" lang="da-DK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3" marR="91443"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Gjatë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këtij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projekti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me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nxënës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kemi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filluar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për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kombinuar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informacionin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me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që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tashmë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lidhje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me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klasifikimin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riciklimin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mbeturinave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, duke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raportuar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me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shkrim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por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duke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përdorur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mjete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digjitale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për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pasuruar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njohuritë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që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janë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reja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për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ta.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Gjatë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periudhës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hulumtimeve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vëzhgimeve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diskutimeve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poashtu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aktivitete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ndryshme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kërkimore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fushën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mjedisit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nxënësit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paraqitur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dhëna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për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analizuar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sintetizuar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pasurimin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njohurive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reja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këtë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projekt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është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përfshirë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mësuarit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bashkëpunues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nxënësit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klasave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larta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mësimdhënësit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komuniteti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.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shkollën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është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themeluar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“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Klubi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gjelbër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“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cilin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janë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përfshirë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nxënës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nga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cikli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ulët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cikli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lartë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Nxënësit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kujdestarë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javës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kujdesën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për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largimin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mbeturinave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nga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klasët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tyre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bëjnë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klasifikimin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tyre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shportat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përkatëse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Këtë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aktivitet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ka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bërë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lehtë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bashkëpunimi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me USAID –in,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trajnimet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mësimdhënësve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furnizimi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një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shtypës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për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shishe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një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kafaz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për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ngritur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sistemin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riciklimit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shkollë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Përmes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këtij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aktiviteti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nxënësit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kanë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filluar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bëjnë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grumbullimin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shisheve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shtypjen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tyre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Duke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përdorur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këtë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produkt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vëllimi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shisheve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plastike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do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reduktohet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deri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70 - 80 %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madhësisë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tyre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fillestare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Me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përdorimin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kësaj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pajisjeje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sasia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mbeturinave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do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zvoglohet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dukshëm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Mandej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shkollën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bëhet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grumbullimi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librave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vjetra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gazetave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cilat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nx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disa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reciklojnë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përdorin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për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punime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ndryshme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artit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Kjo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është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shumë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rëndësishme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sepse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krijojmë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shprehi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mira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tek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nxënësit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për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mjedisin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mund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lexoni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një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raport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këtu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lidhje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me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klasifikimin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reciklimin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Siç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e </a:t>
                      </a: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kërkon edhe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vet </a:t>
                      </a: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tema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</a:t>
                      </a: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caktuar,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shumica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</a:t>
                      </a: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punës b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ë</a:t>
                      </a: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het jashtë klasës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ambient </a:t>
                      </a: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ë</a:t>
                      </a: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hapur si,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ë</a:t>
                      </a: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rrug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ë</a:t>
                      </a: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ë</a:t>
                      </a: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fabrika 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ë</a:t>
                      </a: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ndryshme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poashtu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shtëpi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apo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ndonj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ë  </a:t>
                      </a: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shkoll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ë</a:t>
                      </a: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tjetër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“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Klubi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gjelbër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“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është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një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grup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nxënësish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moshave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klasave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kombinuara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cilët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merren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kryesisht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aktivitete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ndryshme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ekologjike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duke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demonstruar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vazhdimësi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njohuritë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kanë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marrë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Këto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demonstrime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kanë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bërë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vende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ndryshme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ku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kanë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marrë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pjesë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jo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vetëm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nxënësit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,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prindërit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komuniteti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ku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nëpërmjet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këtyre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punimeve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ata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mund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shohin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mësojnë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çfarë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shkalle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është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duke u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zbatuar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kjo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metodë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</a:t>
                      </a: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riciklim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</a:t>
                      </a: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vendin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shkollë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janë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bërë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disa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xhirime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apo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foto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ku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shihen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nxënësit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duke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shtypur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shishet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plastike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një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mjet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shumë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thjeshtë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shumë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funksional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nxënësit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bashkëpunojnë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mirë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mes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veti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3" marR="91443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74" name="Picture 2" descr="klasifikimi i mbeturinav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10607">
            <a:off x="380324" y="1419464"/>
            <a:ext cx="1454150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" name="Rectangle 5"/>
          <p:cNvSpPr>
            <a:spLocks noChangeArrowheads="1"/>
          </p:cNvSpPr>
          <p:nvPr/>
        </p:nvSpPr>
        <p:spPr bwMode="auto">
          <a:xfrm>
            <a:off x="2627313" y="0"/>
            <a:ext cx="51847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800">
                <a:latin typeface="Calibri" pitchFamily="34" charset="0"/>
              </a:rPr>
              <a:t>Turne Klas</a:t>
            </a:r>
            <a:r>
              <a:rPr lang="sq-AL" sz="2800">
                <a:latin typeface="Calibri" pitchFamily="34" charset="0"/>
              </a:rPr>
              <a:t>ë</a:t>
            </a:r>
            <a:r>
              <a:rPr lang="sq-AL" sz="2800">
                <a:solidFill>
                  <a:srgbClr val="356CA5"/>
                </a:solidFill>
                <a:latin typeface="Calibri" pitchFamily="34" charset="0"/>
              </a:rPr>
              <a:t> </a:t>
            </a:r>
            <a:r>
              <a:rPr lang="da-DK" sz="2800">
                <a:latin typeface="Calibri" pitchFamily="34" charset="0"/>
              </a:rPr>
              <a:t>Virtuele  – TKV</a:t>
            </a:r>
          </a:p>
          <a:p>
            <a:r>
              <a:rPr lang="en-US" sz="2000">
                <a:latin typeface="Calibri" pitchFamily="34" charset="0"/>
              </a:rPr>
              <a:t>Emri i projektit</a:t>
            </a:r>
            <a:r>
              <a:rPr lang="da-DK" sz="2000">
                <a:latin typeface="Calibri" pitchFamily="34" charset="0"/>
              </a:rPr>
              <a:t>:  </a:t>
            </a:r>
            <a:r>
              <a:rPr lang="da-DK" sz="2000" b="1" u="sng">
                <a:solidFill>
                  <a:srgbClr val="00B050"/>
                </a:solidFill>
                <a:latin typeface="Calibri" pitchFamily="34" charset="0"/>
              </a:rPr>
              <a:t>Klasifikimi dhe riciklimi</a:t>
            </a:r>
            <a:endParaRPr lang="en-US" sz="2000"/>
          </a:p>
        </p:txBody>
      </p:sp>
      <p:pic>
        <p:nvPicPr>
          <p:cNvPr id="1076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3550" y="0"/>
            <a:ext cx="8826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8" name="Picture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77789">
            <a:off x="534586" y="5236828"/>
            <a:ext cx="1589292" cy="119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40737522"/>
              </p:ext>
            </p:extLst>
          </p:nvPr>
        </p:nvGraphicFramePr>
        <p:xfrm>
          <a:off x="899592" y="4077072"/>
          <a:ext cx="914400" cy="771525"/>
        </p:xfrm>
        <a:graphic>
          <a:graphicData uri="http://schemas.openxmlformats.org/presentationml/2006/ole">
            <p:oleObj spid="_x0000_s1123" name="Document" showAsIcon="1" r:id="rId6" imgW="914400" imgH="771480" progId="Word.Document.12">
              <p:embed/>
            </p:oleObj>
          </a:graphicData>
        </a:graphic>
      </p:graphicFrame>
      <p:pic>
        <p:nvPicPr>
          <p:cNvPr id="1109" name="Picture 85" descr="C:\Users\User\Desktop\SDC10389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47" y="2657042"/>
            <a:ext cx="1702589" cy="12040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5" name="Group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46552245"/>
              </p:ext>
            </p:extLst>
          </p:nvPr>
        </p:nvGraphicFramePr>
        <p:xfrm>
          <a:off x="179388" y="1124744"/>
          <a:ext cx="8496300" cy="5623510"/>
        </p:xfrm>
        <a:graphic>
          <a:graphicData uri="http://schemas.openxmlformats.org/drawingml/2006/table">
            <a:tbl>
              <a:tblPr/>
              <a:tblGrid>
                <a:gridCol w="2162175"/>
                <a:gridCol w="6334125"/>
              </a:tblGrid>
              <a:tr h="5551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</a:t>
                      </a:r>
                      <a:r>
                        <a:rPr kumimoji="0" lang="sq-AL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ashkëpunim</a:t>
                      </a:r>
                      <a:r>
                        <a:rPr kumimoji="0" lang="en-US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</a:t>
                      </a:r>
                      <a:r>
                        <a:rPr kumimoji="0" lang="sq-AL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/>
                      </a:r>
                      <a:br>
                        <a:rPr kumimoji="0" lang="sq-AL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sq-AL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/>
                      </a:r>
                      <a:br>
                        <a:rPr kumimoji="0" lang="sq-AL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endParaRPr kumimoji="0" lang="da-DK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3" marR="91443" marT="45695" marB="456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diskutojnë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ndihmojnë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përdorin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teknologjinë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për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hulumtuar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linqe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ndryshme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rreth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riciklimit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apo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informimi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nxënësve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tjerë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për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punën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tyre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Nxënësit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metodën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klasifikimit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aplikojnë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shtëpitë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tyre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Ata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ndajnë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mbeturinat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sipas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materialit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caktuar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hudhin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ato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është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lehtë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ato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riciklohen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këtë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mënyrë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prindërit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kyçen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janë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kënaqur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fëmijët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tyre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kur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shohin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fëmijët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janë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vetëdijesuar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rreth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ruajtjes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ambientit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Poashtu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nxënësit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gjitha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klasave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kanë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bërë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punime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dore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dekoruese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nga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materialet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ndryshme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ricikluese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: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letra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plastika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qelqi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etj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Gjithsesi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këto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punime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ekspozohen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klasë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korridore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shkollës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gjë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inkurajon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nxit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nxënësit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punojnë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tej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sepse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atyre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pëlqen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merren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këtë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lloj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aktiviteti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ndërgjegjësohen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shumë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Duke u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marrë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këto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aktivitete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nxënësit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krijojnë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shprehi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punës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bashkëpunim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mes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veti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përfshihen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gjithë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diskutojnë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informohen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përdorin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teknologjinë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hulumtojnë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etj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Punimet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nxënësve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paraqitura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korridore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shkollës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kanë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pasur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rast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t’i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shoh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t’i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vlerësoj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komuniteti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gjë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ndikuar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vetëdijesimin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tyre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për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rëndësinë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përdorimit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materialit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ricikluar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Ky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bashkëpunim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mes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njerëzve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realisht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ka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treguar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nxënësve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puna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realizuar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tyre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ka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shkuar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përtej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mureve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klasës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Bashk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ë</a:t>
                      </a: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punimi Arsimtar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ë</a:t>
                      </a: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–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xënës,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n</a:t>
                      </a: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xënës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k</a:t>
                      </a:r>
                      <a:r>
                        <a:rPr kumimoji="0" lang="sq-A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omunitet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Puna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nxënësve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këtë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projekt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ka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qenë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puna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grupe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Nxënësit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punuar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ndarë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ku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secili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grup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ka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pasur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përgjegjësinë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realizimit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pjesës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caktuar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projektit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Pastaj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secili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grup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ka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raportuar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 ka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paraqitur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pjesën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realizuar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: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mbledhja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shisheve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ndarja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mbeturinave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informacionet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njohuritë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për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riciklimin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mbeturinave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këto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pjesë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janë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realizuar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nga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grupet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caktuara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nxënësve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Mësimdhënësit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qenë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udhëzues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udhërrefyesit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nxënësve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për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realizimin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projektit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është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bërë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një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bashkëpunim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mirfilltë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ndërmjet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mësimdhënësve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nxënësve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tërë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puna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njohuritë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fituara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nga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nxënësit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janë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bartur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tek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prindërit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komuniteti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janë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përfshirë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këta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fundit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këtë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projekt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ku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ndihmuar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kryesisht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ndarjen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mbeturinave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mbledhjen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shisheve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për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shtypje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Bashkëpunimi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është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çelësi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suksesit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çdo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lëmi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këtë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projekt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është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bërë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një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punë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një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sukses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madh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vetëdijesimin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nxënësve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prindërve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gjithë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komunitetit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për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rëndësinë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klasifikimit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dhe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riciklimit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mbeturinave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një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aktivitet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rëndësishëm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jetësor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 </a:t>
                      </a:r>
                      <a:endParaRPr kumimoji="0" lang="sq-A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3" marR="91443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2484438" y="188913"/>
            <a:ext cx="51831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800">
                <a:latin typeface="Calibri" pitchFamily="34" charset="0"/>
              </a:rPr>
              <a:t>Turne Klas</a:t>
            </a:r>
            <a:r>
              <a:rPr lang="sq-AL" sz="2800">
                <a:latin typeface="Calibri" pitchFamily="34" charset="0"/>
              </a:rPr>
              <a:t>ë</a:t>
            </a:r>
            <a:r>
              <a:rPr lang="sq-AL" sz="2800">
                <a:solidFill>
                  <a:srgbClr val="356CA5"/>
                </a:solidFill>
                <a:latin typeface="Calibri" pitchFamily="34" charset="0"/>
              </a:rPr>
              <a:t> </a:t>
            </a:r>
            <a:r>
              <a:rPr lang="da-DK" sz="2800">
                <a:latin typeface="Calibri" pitchFamily="34" charset="0"/>
              </a:rPr>
              <a:t>Virtuele  – TKV</a:t>
            </a:r>
          </a:p>
          <a:p>
            <a:r>
              <a:rPr lang="en-US" sz="2000">
                <a:latin typeface="Calibri" pitchFamily="34" charset="0"/>
              </a:rPr>
              <a:t>Emri i projektit</a:t>
            </a:r>
            <a:r>
              <a:rPr lang="da-DK" sz="2000">
                <a:latin typeface="Calibri" pitchFamily="34" charset="0"/>
              </a:rPr>
              <a:t>:  </a:t>
            </a:r>
            <a:r>
              <a:rPr lang="da-DK" sz="2000" b="1" u="sng">
                <a:solidFill>
                  <a:srgbClr val="00B050"/>
                </a:solidFill>
                <a:latin typeface="Calibri" pitchFamily="34" charset="0"/>
              </a:rPr>
              <a:t>Klasifikimi dhe riciklimi</a:t>
            </a:r>
            <a:endParaRPr lang="en-US" sz="2000"/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0"/>
            <a:ext cx="10096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15188">
            <a:off x="310600" y="1465761"/>
            <a:ext cx="1892092" cy="160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User\Desktop\SDC10391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797152"/>
            <a:ext cx="1866241" cy="1512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2132</TotalTime>
  <Words>1924</Words>
  <Application>Microsoft Office PowerPoint</Application>
  <PresentationFormat>On-screen Show (4:3)</PresentationFormat>
  <Paragraphs>199</Paragraphs>
  <Slides>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Document</vt:lpstr>
      <vt:lpstr>Slide 1</vt:lpstr>
      <vt:lpstr>Slide 2</vt:lpstr>
      <vt:lpstr> Turne Klasë Virtuele  – TKV     Emri i projektit : Klasifikimi dhe  riciklimi  </vt:lpstr>
      <vt:lpstr>Slide 4</vt:lpstr>
      <vt:lpstr>Slide 5</vt:lpstr>
      <vt:lpstr>Slide 6</vt:lpstr>
      <vt:lpstr>Slide 7</vt:lpstr>
      <vt:lpstr>Slide 8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Partners in Learning Global Forum 2011</dc:title>
  <dc:creator>Kirsten Panton</dc:creator>
  <cp:lastModifiedBy>Rexha</cp:lastModifiedBy>
  <cp:revision>339</cp:revision>
  <dcterms:created xsi:type="dcterms:W3CDTF">2011-08-17T11:53:16Z</dcterms:created>
  <dcterms:modified xsi:type="dcterms:W3CDTF">2012-04-25T18:59:50Z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0x01010064A4C9067EF0E240A0D929DA769F7D1C</vt:lpwstr>
  </property>
</Properties>
</file>